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1" r:id="rId1"/>
  </p:sldMasterIdLst>
  <p:notesMasterIdLst>
    <p:notesMasterId r:id="rId32"/>
  </p:notesMasterIdLst>
  <p:handoutMasterIdLst>
    <p:handoutMasterId r:id="rId33"/>
  </p:handoutMasterIdLst>
  <p:sldIdLst>
    <p:sldId id="459" r:id="rId2"/>
    <p:sldId id="749" r:id="rId3"/>
    <p:sldId id="742" r:id="rId4"/>
    <p:sldId id="750" r:id="rId5"/>
    <p:sldId id="751" r:id="rId6"/>
    <p:sldId id="744" r:id="rId7"/>
    <p:sldId id="745" r:id="rId8"/>
    <p:sldId id="746" r:id="rId9"/>
    <p:sldId id="758" r:id="rId10"/>
    <p:sldId id="747" r:id="rId11"/>
    <p:sldId id="757" r:id="rId12"/>
    <p:sldId id="748" r:id="rId13"/>
    <p:sldId id="759" r:id="rId14"/>
    <p:sldId id="752" r:id="rId15"/>
    <p:sldId id="754" r:id="rId16"/>
    <p:sldId id="756" r:id="rId17"/>
    <p:sldId id="755" r:id="rId18"/>
    <p:sldId id="761" r:id="rId19"/>
    <p:sldId id="760" r:id="rId20"/>
    <p:sldId id="762" r:id="rId21"/>
    <p:sldId id="763" r:id="rId22"/>
    <p:sldId id="766" r:id="rId23"/>
    <p:sldId id="767" r:id="rId24"/>
    <p:sldId id="764" r:id="rId25"/>
    <p:sldId id="765" r:id="rId26"/>
    <p:sldId id="769" r:id="rId27"/>
    <p:sldId id="768" r:id="rId28"/>
    <p:sldId id="771" r:id="rId29"/>
    <p:sldId id="772" r:id="rId30"/>
    <p:sldId id="770" r:id="rId31"/>
  </p:sldIdLst>
  <p:sldSz cx="9144000" cy="6858000" type="screen4x3"/>
  <p:notesSz cx="6797675" cy="992822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66FFFF"/>
    <a:srgbClr val="E9FFDD"/>
    <a:srgbClr val="FFFFCC"/>
    <a:srgbClr val="CCFFFF"/>
    <a:srgbClr val="00CCFF"/>
    <a:srgbClr val="398799"/>
    <a:srgbClr val="33CCFF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7" autoAdjust="0"/>
    <p:restoredTop sz="95571" autoAdjust="0"/>
  </p:normalViewPr>
  <p:slideViewPr>
    <p:cSldViewPr snapToGrid="0">
      <p:cViewPr>
        <p:scale>
          <a:sx n="91" d="100"/>
          <a:sy n="91" d="100"/>
        </p:scale>
        <p:origin x="-2202" y="-642"/>
      </p:cViewPr>
      <p:guideLst>
        <p:guide orient="horz" pos="1205"/>
        <p:guide pos="3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0"/>
    </p:cViewPr>
  </p:sorterViewPr>
  <p:notesViewPr>
    <p:cSldViewPr snapToGrid="0">
      <p:cViewPr varScale="1">
        <p:scale>
          <a:sx n="48" d="100"/>
          <a:sy n="48" d="100"/>
        </p:scale>
        <p:origin x="-1914" y="-78"/>
      </p:cViewPr>
      <p:guideLst>
        <p:guide orient="horz" pos="3123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8" tIns="45378" rIns="90758" bIns="45378" numCol="1" anchor="t" anchorCtr="0" compatLnSpc="1">
            <a:prstTxWarp prst="textNoShape">
              <a:avLst/>
            </a:prstTxWarp>
          </a:bodyPr>
          <a:lstStyle>
            <a:lvl1pPr defTabSz="908413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0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8971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8" tIns="45378" rIns="90758" bIns="45378" numCol="1" anchor="t" anchorCtr="0" compatLnSpc="1">
            <a:prstTxWarp prst="textNoShape">
              <a:avLst/>
            </a:prstTxWarp>
          </a:bodyPr>
          <a:lstStyle>
            <a:lvl1pPr algn="r" defTabSz="908413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65175"/>
            <a:ext cx="4905375" cy="3678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48213"/>
            <a:ext cx="4954588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8" tIns="45378" rIns="90758" bIns="453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5600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718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8" tIns="45378" rIns="90758" bIns="45378" numCol="1" anchor="b" anchorCtr="0" compatLnSpc="1">
            <a:prstTxWarp prst="textNoShape">
              <a:avLst/>
            </a:prstTxWarp>
          </a:bodyPr>
          <a:lstStyle>
            <a:lvl1pPr defTabSz="908413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0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23400"/>
            <a:ext cx="28971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8" tIns="45378" rIns="90758" bIns="45378" numCol="1" anchor="b" anchorCtr="0" compatLnSpc="1">
            <a:prstTxWarp prst="textNoShape">
              <a:avLst/>
            </a:prstTxWarp>
          </a:bodyPr>
          <a:lstStyle>
            <a:lvl1pPr algn="r" defTabSz="908413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DAD476A-6E21-474F-BA44-AAAFC9B0F7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8050"/>
            <a:fld id="{18E31806-A4A1-47C3-A291-C4CBBF3740E8}" type="slidenum">
              <a:rPr lang="en-GB" smtClean="0">
                <a:cs typeface="Arial" charset="0"/>
              </a:rPr>
              <a:pPr defTabSz="908050"/>
              <a:t>1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4813"/>
            <a:ext cx="2057400" cy="5721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6019800" cy="5721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/>
          <a:srcRect t="30769" r="24709"/>
          <a:stretch>
            <a:fillRect/>
          </a:stretch>
        </p:blipFill>
        <p:spPr bwMode="auto">
          <a:xfrm>
            <a:off x="2124075" y="171450"/>
            <a:ext cx="6757988" cy="613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77813"/>
            <a:ext cx="56880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pages: Slide heading - 2 lines max. Font: 32pt, Arial bold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Main bullet/first line - line spacing 0.2 (before  paragraphs) - Font: 24pt, Arial.</a:t>
            </a:r>
          </a:p>
          <a:p>
            <a:pPr lvl="1"/>
            <a:r>
              <a:rPr lang="en-GB" smtClean="0"/>
              <a:t>Secondary bullet. Font 20pt, Arial.</a:t>
            </a:r>
          </a:p>
          <a:p>
            <a:pPr lvl="1"/>
            <a:r>
              <a:rPr lang="en-GB" smtClean="0"/>
              <a:t>Second line. Font 20pt, Arial.</a:t>
            </a:r>
          </a:p>
          <a:p>
            <a:pPr lvl="0"/>
            <a:r>
              <a:rPr lang="en-GB" smtClean="0"/>
              <a:t>Second bullet - line spacing 0.2 (before  paragraphs) - Font: 24pt, Arial.</a:t>
            </a:r>
          </a:p>
          <a:p>
            <a:pPr lvl="1"/>
            <a:r>
              <a:rPr lang="en-GB" smtClean="0"/>
              <a:t>Secondary bullet. Font 20pt, Arial.</a:t>
            </a:r>
          </a:p>
        </p:txBody>
      </p:sp>
      <p:pic>
        <p:nvPicPr>
          <p:cNvPr id="1029" name="Picture 5" descr="FINAL-LGC-NEW-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588125" y="263525"/>
            <a:ext cx="223202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ransition>
    <p:strips dir="ru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88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88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88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88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88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7D8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7D8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7D8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7D8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88A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defence24.pl/news_rosyjskie-fundusze-na-uzbrojenie-atomowe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fakt.pl/Miasto-posprzata-niebezpieczne-odpady-,artykuly,224854,1.html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 noChangeArrowheads="1"/>
          </p:cNvPicPr>
          <p:nvPr/>
        </p:nvPicPr>
        <p:blipFill>
          <a:blip r:embed="rId3"/>
          <a:srcRect l="13666" t="15509"/>
          <a:stretch>
            <a:fillRect/>
          </a:stretch>
        </p:blipFill>
        <p:spPr bwMode="auto">
          <a:xfrm>
            <a:off x="74613" y="131763"/>
            <a:ext cx="6657975" cy="64674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5363" name="Picture 8" descr="FINAL-LGC-NEW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" y="376238"/>
            <a:ext cx="26638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9" descr="final Female+Male12 copy"/>
          <p:cNvPicPr>
            <a:picLocks noChangeAspect="1" noChangeArrowheads="1"/>
          </p:cNvPicPr>
          <p:nvPr/>
        </p:nvPicPr>
        <p:blipFill>
          <a:blip r:embed="rId5"/>
          <a:srcRect t="3638" r="4143" b="8327"/>
          <a:stretch>
            <a:fillRect/>
          </a:stretch>
        </p:blipFill>
        <p:spPr bwMode="auto">
          <a:xfrm>
            <a:off x="-1588" y="1484313"/>
            <a:ext cx="91455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3213100"/>
            <a:ext cx="9144000" cy="482600"/>
          </a:xfrm>
          <a:prstGeom prst="rect">
            <a:avLst/>
          </a:prstGeom>
          <a:solidFill>
            <a:srgbClr val="00788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409575" y="3244850"/>
            <a:ext cx="798195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>
                <a:solidFill>
                  <a:schemeClr val="bg1"/>
                </a:solidFill>
              </a:rPr>
              <a:t>Kosztowna jakość</a:t>
            </a:r>
            <a:endParaRPr lang="en-GB" sz="2000" b="1">
              <a:solidFill>
                <a:schemeClr val="bg1"/>
              </a:solidFill>
            </a:endParaRPr>
          </a:p>
          <a:p>
            <a:endParaRPr lang="en-GB">
              <a:solidFill>
                <a:srgbClr val="00788A"/>
              </a:solidFill>
            </a:endParaRPr>
          </a:p>
          <a:p>
            <a:r>
              <a:rPr lang="pl-PL">
                <a:solidFill>
                  <a:srgbClr val="00788A"/>
                </a:solidFill>
              </a:rPr>
              <a:t>Jakość w Chemii Analitycznej</a:t>
            </a:r>
            <a:endParaRPr lang="en-GB">
              <a:solidFill>
                <a:srgbClr val="00788A"/>
              </a:solidFill>
            </a:endParaRPr>
          </a:p>
          <a:p>
            <a:endParaRPr lang="en-GB">
              <a:solidFill>
                <a:srgbClr val="00788A"/>
              </a:solidFill>
            </a:endParaRPr>
          </a:p>
          <a:p>
            <a:r>
              <a:rPr lang="pl-PL">
                <a:solidFill>
                  <a:srgbClr val="00788A"/>
                </a:solidFill>
              </a:rPr>
              <a:t>28.11.</a:t>
            </a:r>
            <a:r>
              <a:rPr lang="en-GB">
                <a:solidFill>
                  <a:srgbClr val="00788A"/>
                </a:solidFill>
              </a:rPr>
              <a:t>2013</a:t>
            </a:r>
            <a:endParaRPr lang="pl-PL">
              <a:solidFill>
                <a:srgbClr val="00788A"/>
              </a:solidFill>
            </a:endParaRPr>
          </a:p>
          <a:p>
            <a:endParaRPr lang="pl-PL">
              <a:solidFill>
                <a:srgbClr val="00788A"/>
              </a:solidFill>
            </a:endParaRPr>
          </a:p>
          <a:p>
            <a:r>
              <a:rPr lang="pl-PL">
                <a:solidFill>
                  <a:srgbClr val="00788A"/>
                </a:solidFill>
              </a:rPr>
              <a:t>Bolesław Jerzak</a:t>
            </a:r>
            <a:endParaRPr lang="en-GB">
              <a:solidFill>
                <a:srgbClr val="00788A"/>
              </a:solidFill>
            </a:endParaRPr>
          </a:p>
          <a:p>
            <a:endParaRPr lang="en-GB" sz="2000" b="1">
              <a:solidFill>
                <a:srgbClr val="FF3300"/>
              </a:solidFill>
            </a:endParaRPr>
          </a:p>
          <a:p>
            <a:endParaRPr lang="en-GB" sz="2400" b="1">
              <a:solidFill>
                <a:srgbClr val="00788A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Materiały odniesienia to jednocześnie…</a:t>
            </a:r>
          </a:p>
        </p:txBody>
      </p:sp>
      <p:sp>
        <p:nvSpPr>
          <p:cNvPr id="25602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smtClean="0"/>
          </a:p>
          <a:p>
            <a:endParaRPr lang="pl-PL" smtClean="0"/>
          </a:p>
          <a:p>
            <a:endParaRPr lang="pl-PL" smtClean="0"/>
          </a:p>
          <a:p>
            <a:r>
              <a:rPr lang="pl-PL" b="1" smtClean="0">
                <a:solidFill>
                  <a:srgbClr val="FF0000"/>
                </a:solidFill>
              </a:rPr>
              <a:t>PRODUKTY PODWÓJNEGO ZASTOSOWANIA</a:t>
            </a:r>
          </a:p>
        </p:txBody>
      </p:sp>
      <p:pic>
        <p:nvPicPr>
          <p:cNvPr id="25603" name="irc_mi" descr="http://wynalazki.slomniki.pl/images/stories/nowe/bojowe1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676525"/>
            <a:ext cx="4038600" cy="2762250"/>
          </a:xfrm>
        </p:spPr>
      </p:pic>
      <p:sp>
        <p:nvSpPr>
          <p:cNvPr id="25604" name="pole tekstowe 5"/>
          <p:cNvSpPr txBox="1">
            <a:spLocks noChangeArrowheads="1"/>
          </p:cNvSpPr>
          <p:nvPr/>
        </p:nvSpPr>
        <p:spPr bwMode="auto">
          <a:xfrm>
            <a:off x="4194175" y="5759450"/>
            <a:ext cx="4592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5605" name="pole tekstowe 6"/>
          <p:cNvSpPr txBox="1">
            <a:spLocks noChangeArrowheads="1"/>
          </p:cNvSpPr>
          <p:nvPr/>
        </p:nvSpPr>
        <p:spPr bwMode="auto">
          <a:xfrm>
            <a:off x="4697413" y="5686425"/>
            <a:ext cx="41100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100"/>
              <a:t>http://wynalazki.slomniki.pl/index.php/component/content/article/49-g/1165-gazy-bojowe.html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Produkty podwójnego zastosowania</a:t>
            </a:r>
          </a:p>
        </p:txBody>
      </p:sp>
      <p:sp>
        <p:nvSpPr>
          <p:cNvPr id="26626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Do produktów podwójnego zastosowania należą między innymi: trietanoloamina, 2-chloroetanol, dimetyloamina</a:t>
            </a:r>
          </a:p>
          <a:p>
            <a:r>
              <a:rPr lang="pl-PL" smtClean="0"/>
              <a:t> W przypadku sprowadzania tego rodzaju produktów spoza Polski transakcja musi być zarejestrowana w specjalnym raporcie</a:t>
            </a:r>
          </a:p>
          <a:p>
            <a:r>
              <a:rPr lang="pl-PL" smtClean="0"/>
              <a:t>Odbiorcę należy uprzedzić o ograniczeniach w obrocie</a:t>
            </a:r>
          </a:p>
          <a:p>
            <a:r>
              <a:rPr lang="pl-PL" smtClean="0"/>
              <a:t>W niektórych krajach (np. RFN, Czechy) określono minimalne ilości nie podlegające kontroli.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Materiały odniesienia to jednocześnie…</a:t>
            </a:r>
          </a:p>
        </p:txBody>
      </p:sp>
      <p:sp>
        <p:nvSpPr>
          <p:cNvPr id="27650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smtClean="0"/>
          </a:p>
          <a:p>
            <a:endParaRPr lang="pl-PL" smtClean="0"/>
          </a:p>
          <a:p>
            <a:endParaRPr lang="pl-PL" smtClean="0"/>
          </a:p>
          <a:p>
            <a:r>
              <a:rPr lang="pl-PL" b="1" smtClean="0">
                <a:solidFill>
                  <a:srgbClr val="FF0000"/>
                </a:solidFill>
              </a:rPr>
              <a:t>ZWIĄZKI DEUTERU</a:t>
            </a:r>
          </a:p>
        </p:txBody>
      </p:sp>
      <p:sp>
        <p:nvSpPr>
          <p:cNvPr id="27651" name="pole tekstowe 8"/>
          <p:cNvSpPr txBox="1">
            <a:spLocks noChangeArrowheads="1"/>
          </p:cNvSpPr>
          <p:nvPr/>
        </p:nvSpPr>
        <p:spPr bwMode="auto">
          <a:xfrm>
            <a:off x="4624388" y="5695950"/>
            <a:ext cx="40671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/>
              <a:t>http://www.banzaj.pl/galeria/bomba-atomowa-3-galdok-40782-432999-jpg.html</a:t>
            </a:r>
          </a:p>
        </p:txBody>
      </p:sp>
      <p:pic>
        <p:nvPicPr>
          <p:cNvPr id="27652" name="irc_mi" descr="http://www.banzaj.pl/pictures/aktualnosci/wojsko/bomba_atomowa_3.jpg"/>
          <p:cNvPicPr>
            <a:picLocks noGrp="1"/>
          </p:cNvPicPr>
          <p:nvPr>
            <p:ph sz="half" idx="2"/>
          </p:nvPr>
        </p:nvPicPr>
        <p:blipFill>
          <a:blip r:embed="rId2"/>
          <a:srcRect t="8424"/>
          <a:stretch>
            <a:fillRect/>
          </a:stretch>
        </p:blipFill>
        <p:spPr>
          <a:xfrm>
            <a:off x="4648200" y="2625725"/>
            <a:ext cx="4038600" cy="2863850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Związki deuteru</a:t>
            </a:r>
          </a:p>
        </p:txBody>
      </p:sp>
      <p:sp>
        <p:nvSpPr>
          <p:cNvPr id="28674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To także produkty podwójnego zastosowania, potraktowane jako oddzielna grupa z uwagi na szerokie zastosowanie w chemii analitycznej</a:t>
            </a:r>
          </a:p>
          <a:p>
            <a:r>
              <a:rPr lang="pl-PL" smtClean="0"/>
              <a:t>Kontroli podlegają preparaty, w których stosunek liczby atomów deuteru do liczby atomów wodoru jest większy niż 1:5000</a:t>
            </a:r>
          </a:p>
          <a:p>
            <a:r>
              <a:rPr lang="pl-PL" smtClean="0"/>
              <a:t>Ale np. w Czechach obrót produktami sprowadzanymi z krajów UE nie jest objęty kontrolą.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Niektóre materiały odniesienia to jednocześnie …</a:t>
            </a:r>
          </a:p>
        </p:txBody>
      </p:sp>
      <p:sp>
        <p:nvSpPr>
          <p:cNvPr id="29698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smtClean="0"/>
          </a:p>
          <a:p>
            <a:endParaRPr lang="pl-PL" smtClean="0"/>
          </a:p>
          <a:p>
            <a:endParaRPr lang="pl-PL" smtClean="0"/>
          </a:p>
          <a:p>
            <a:r>
              <a:rPr lang="pl-PL" sz="4000" b="1" smtClean="0">
                <a:solidFill>
                  <a:srgbClr val="FF0000"/>
                </a:solidFill>
              </a:rPr>
              <a:t>UZBROJENIE </a:t>
            </a:r>
          </a:p>
        </p:txBody>
      </p:sp>
      <p:sp>
        <p:nvSpPr>
          <p:cNvPr id="29699" name="pole tekstowe 5"/>
          <p:cNvSpPr txBox="1">
            <a:spLocks noChangeArrowheads="1"/>
          </p:cNvSpPr>
          <p:nvPr/>
        </p:nvSpPr>
        <p:spPr bwMode="auto">
          <a:xfrm>
            <a:off x="4624388" y="5843588"/>
            <a:ext cx="4078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 u="sng">
                <a:hlinkClick r:id="rId2"/>
              </a:rPr>
              <a:t>http://www.defence24.pl/news_rosyjskie-fundusze-na-uzbrojenie-atomowe</a:t>
            </a:r>
            <a:endParaRPr lang="pl-PL" sz="1200"/>
          </a:p>
        </p:txBody>
      </p:sp>
      <p:pic>
        <p:nvPicPr>
          <p:cNvPr id="29700" name="fancybox-img" descr="Mobilna wyrzutnia pocisków balistycznych Jars - fot. Ministerstwo Obrony Federacji Rosyjskiej 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625725"/>
            <a:ext cx="4038600" cy="2863850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Uzbrojenie </a:t>
            </a:r>
          </a:p>
        </p:txBody>
      </p:sp>
      <p:sp>
        <p:nvSpPr>
          <p:cNvPr id="30722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Uzbrojenie to nie tylko czołgi i torpedy</a:t>
            </a:r>
          </a:p>
          <a:p>
            <a:r>
              <a:rPr lang="pl-PL" smtClean="0"/>
              <a:t>Na listach obiektów zaliczanych do uzbrojenia są np.</a:t>
            </a:r>
          </a:p>
          <a:p>
            <a:pPr lvl="1"/>
            <a:r>
              <a:rPr lang="pl-PL" smtClean="0"/>
              <a:t>silne toksyny (saksytoksyna, rycyna)</a:t>
            </a:r>
          </a:p>
          <a:p>
            <a:pPr lvl="1"/>
            <a:r>
              <a:rPr lang="pl-PL" smtClean="0"/>
              <a:t>materiały wybuchowe</a:t>
            </a:r>
          </a:p>
          <a:p>
            <a:pPr lvl="1"/>
            <a:r>
              <a:rPr lang="pl-PL" smtClean="0"/>
              <a:t>prekursory materiałów wybuchowych, np. … trichlorobenzen </a:t>
            </a:r>
          </a:p>
          <a:p>
            <a:r>
              <a:rPr lang="pl-PL" smtClean="0"/>
              <a:t>Postępowanie: jeżeli materiał jest zakupywany poza Polską należy nadzorować i zarejestrować taką transakcję</a:t>
            </a:r>
          </a:p>
          <a:p>
            <a:r>
              <a:rPr lang="pl-PL" smtClean="0"/>
              <a:t>Odbiorca końcowy musi być poinformowany o ograniczeniach w obrocie materiałem</a:t>
            </a:r>
          </a:p>
          <a:p>
            <a:r>
              <a:rPr lang="pl-PL" smtClean="0"/>
              <a:t>Regulacje jednolite w całej UE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Niektóre materiały odniesienia to jednocześnie …</a:t>
            </a:r>
          </a:p>
        </p:txBody>
      </p:sp>
      <p:sp>
        <p:nvSpPr>
          <p:cNvPr id="31746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smtClean="0"/>
          </a:p>
          <a:p>
            <a:endParaRPr lang="pl-PL" smtClean="0"/>
          </a:p>
          <a:p>
            <a:endParaRPr lang="pl-PL" smtClean="0"/>
          </a:p>
          <a:p>
            <a:r>
              <a:rPr lang="pl-PL" sz="4000" b="1" smtClean="0">
                <a:solidFill>
                  <a:srgbClr val="FF0000"/>
                </a:solidFill>
              </a:rPr>
              <a:t>TRUCIZNY </a:t>
            </a:r>
          </a:p>
        </p:txBody>
      </p:sp>
      <p:sp>
        <p:nvSpPr>
          <p:cNvPr id="31747" name="pole tekstowe 5"/>
          <p:cNvSpPr txBox="1">
            <a:spLocks noChangeArrowheads="1"/>
          </p:cNvSpPr>
          <p:nvPr/>
        </p:nvSpPr>
        <p:spPr bwMode="auto">
          <a:xfrm>
            <a:off x="4624388" y="5843588"/>
            <a:ext cx="4078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 u="sng">
                <a:hlinkClick r:id="rId2"/>
              </a:rPr>
              <a:t>http://www.fakt.pl/Miasto-posprzata-niebezpieczne-odpady-,artykuly,224854,1.html</a:t>
            </a:r>
            <a:endParaRPr lang="pl-PL" sz="1200"/>
          </a:p>
        </p:txBody>
      </p:sp>
      <p:pic>
        <p:nvPicPr>
          <p:cNvPr id="31748" name="Symbol zastępczy zawartości 7" descr="toksyczne beczki w Zabrzu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544763"/>
            <a:ext cx="4038600" cy="3025775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Trucizny</a:t>
            </a:r>
          </a:p>
        </p:txBody>
      </p:sp>
      <p:sp>
        <p:nvSpPr>
          <p:cNvPr id="32770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Obrót truciznami nie podlega ograniczeniom, natomiast…</a:t>
            </a:r>
          </a:p>
          <a:p>
            <a:r>
              <a:rPr lang="pl-PL" smtClean="0"/>
              <a:t>… kontrolą objęte są  opakowania po truciznach</a:t>
            </a:r>
          </a:p>
          <a:p>
            <a:r>
              <a:rPr lang="pl-PL" smtClean="0"/>
              <a:t>Sprzedawca zobowiązany jest do pobrania, przechowania i następnie zwrócenia kaucji (po zwrocie pustego opakowania)</a:t>
            </a:r>
          </a:p>
          <a:p>
            <a:r>
              <a:rPr lang="pl-PL" smtClean="0"/>
              <a:t>Oraz do utylizacji pustego opakowania</a:t>
            </a:r>
          </a:p>
          <a:p>
            <a:r>
              <a:rPr lang="pl-PL" smtClean="0">
                <a:solidFill>
                  <a:srgbClr val="FF0000"/>
                </a:solidFill>
              </a:rPr>
              <a:t>Polska jest jedynym krajem UE, w którym takimi przepisami objęto opakowania po małych ilościach rozpuszczalników i wzorców.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Niektóre materiały odniesienia to jednocześnie …</a:t>
            </a:r>
          </a:p>
        </p:txBody>
      </p:sp>
      <p:sp>
        <p:nvSpPr>
          <p:cNvPr id="33794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smtClean="0"/>
          </a:p>
          <a:p>
            <a:endParaRPr lang="pl-PL" smtClean="0"/>
          </a:p>
          <a:p>
            <a:endParaRPr lang="pl-PL" smtClean="0"/>
          </a:p>
          <a:p>
            <a:r>
              <a:rPr lang="pl-PL" b="1" smtClean="0">
                <a:solidFill>
                  <a:srgbClr val="FF0000"/>
                </a:solidFill>
              </a:rPr>
              <a:t>PRODUKTY SZKODLIWE DLA WARSTWY OZONOWEJ</a:t>
            </a:r>
          </a:p>
        </p:txBody>
      </p:sp>
      <p:sp>
        <p:nvSpPr>
          <p:cNvPr id="33795" name="pole tekstowe 5"/>
          <p:cNvSpPr txBox="1">
            <a:spLocks noChangeArrowheads="1"/>
          </p:cNvSpPr>
          <p:nvPr/>
        </p:nvSpPr>
        <p:spPr bwMode="auto">
          <a:xfrm>
            <a:off x="4624388" y="5843588"/>
            <a:ext cx="4078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 u="sng"/>
              <a:t>http://www.rossnet.pl/Artykul/Ozonowa-tarcza-Ziemi,190217</a:t>
            </a:r>
            <a:endParaRPr lang="pl-PL" sz="1200"/>
          </a:p>
        </p:txBody>
      </p:sp>
      <p:pic>
        <p:nvPicPr>
          <p:cNvPr id="33796" name="fancybox-img" descr="http://www.rossnet.pl/GalleryImages/Photo/201109270534/thumb31_8267818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684463"/>
            <a:ext cx="4038600" cy="2746375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Produkty szkodliwe dla warstwy ozonowej</a:t>
            </a:r>
          </a:p>
        </p:txBody>
      </p:sp>
      <p:sp>
        <p:nvSpPr>
          <p:cNvPr id="34818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Użytkownik musi zostać poinformowany o konieczności zarejestrowania się na specjalnej stronie internetowej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Materiały odniesienia i certyfikowane materiały odniesienia są …</a:t>
            </a:r>
          </a:p>
        </p:txBody>
      </p:sp>
      <p:sp>
        <p:nvSpPr>
          <p:cNvPr id="17410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… niezbędne do kalibracji aparatury analitycznej</a:t>
            </a:r>
          </a:p>
          <a:p>
            <a:r>
              <a:rPr lang="pl-PL" smtClean="0"/>
              <a:t>… niezastąpione przy walidacji procedur analitycznych</a:t>
            </a:r>
          </a:p>
          <a:p>
            <a:r>
              <a:rPr lang="pl-PL" smtClean="0"/>
              <a:t>… najlepszymi próbkami w programach badania biegłości laboratoriów</a:t>
            </a:r>
          </a:p>
          <a:p>
            <a:r>
              <a:rPr lang="pl-PL" smtClean="0"/>
              <a:t>… podstawą systemów zapewnienia jakości w laboratorium analitycznym</a:t>
            </a:r>
          </a:p>
          <a:p>
            <a:r>
              <a:rPr lang="pl-PL" smtClean="0"/>
              <a:t>… itd</a:t>
            </a:r>
          </a:p>
          <a:p>
            <a:endParaRPr lang="pl-PL" smtClean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Niektóre materiały odniesienia to jednocześnie …</a:t>
            </a:r>
          </a:p>
        </p:txBody>
      </p:sp>
      <p:sp>
        <p:nvSpPr>
          <p:cNvPr id="35842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smtClean="0"/>
          </a:p>
          <a:p>
            <a:endParaRPr lang="pl-PL" smtClean="0"/>
          </a:p>
          <a:p>
            <a:endParaRPr lang="pl-PL" smtClean="0"/>
          </a:p>
          <a:p>
            <a:r>
              <a:rPr lang="pl-PL" b="1" smtClean="0">
                <a:solidFill>
                  <a:srgbClr val="FF0000"/>
                </a:solidFill>
              </a:rPr>
              <a:t>PRODUKTY NIEBEZPIECZNE    W  TRANSPORCIE</a:t>
            </a:r>
          </a:p>
        </p:txBody>
      </p:sp>
      <p:sp>
        <p:nvSpPr>
          <p:cNvPr id="35843" name="pole tekstowe 5"/>
          <p:cNvSpPr txBox="1">
            <a:spLocks noChangeArrowheads="1"/>
          </p:cNvSpPr>
          <p:nvPr/>
        </p:nvSpPr>
        <p:spPr bwMode="auto">
          <a:xfrm>
            <a:off x="4624388" y="5843588"/>
            <a:ext cx="4078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 u="sng"/>
              <a:t>http://www.port-tauranga.co.nz/Shipping-Information/Dangerous-Goods-Information/</a:t>
            </a:r>
            <a:endParaRPr lang="pl-PL" sz="1200"/>
          </a:p>
        </p:txBody>
      </p:sp>
      <p:pic>
        <p:nvPicPr>
          <p:cNvPr id="35844" name="Symbol zastępczy zawartości 7" descr="http://www.port-tauranga.co.nz/images.php?oid=887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614613"/>
            <a:ext cx="4038600" cy="2886075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Produkty niebezpieczne w transporcie</a:t>
            </a:r>
          </a:p>
        </p:txBody>
      </p:sp>
      <p:sp>
        <p:nvSpPr>
          <p:cNvPr id="36866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Np. silne utleniacze, czyli „SRM 1643 Trace elements in water”. Materiał zawiera kwas azotowy</a:t>
            </a:r>
          </a:p>
          <a:p>
            <a:r>
              <a:rPr lang="pl-PL" smtClean="0"/>
              <a:t>W wielu przypadkach transport możliwy tylko niektórymi środkami transportu</a:t>
            </a:r>
          </a:p>
          <a:p>
            <a:r>
              <a:rPr lang="pl-PL" smtClean="0"/>
              <a:t>Wzorzec do farmakopei „roztwór nitrogliceryny” – tylko transport drogowy.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Matrycowe materiały odniesienia – inne problemy</a:t>
            </a:r>
          </a:p>
        </p:txBody>
      </p:sp>
      <p:sp>
        <p:nvSpPr>
          <p:cNvPr id="37890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Na początku lat ‘90 XX w. wprowadzono nowy numer taryfy celnej oznaczający m.in. „certyfikowane materiały wzorcowe” (382200000). Pozycja 3822 powinna mieć pierwszeństwo przed każdą inną pozycją w nomenklaturze z wyjątkiem produktów objętych działem 28 lub 29 </a:t>
            </a:r>
            <a:r>
              <a:rPr lang="pl-PL" i="1" smtClean="0"/>
              <a:t>(czyste pierwiastki i związki chemiczne)</a:t>
            </a:r>
          </a:p>
          <a:p>
            <a:r>
              <a:rPr lang="pl-PL" smtClean="0"/>
              <a:t>Przez kilkanaście lat numer 3822 stanowił ogromne ułatwienie w międzynarodowym obrocie materiałami matrycowymi, ale …</a:t>
            </a:r>
          </a:p>
          <a:p>
            <a:endParaRPr lang="pl-PL" smtClean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smtClean="0"/>
              <a:t>WRÓCIŁO NOWE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Niektóre materiały odniesienia to jednocześnie …</a:t>
            </a:r>
          </a:p>
        </p:txBody>
      </p:sp>
      <p:sp>
        <p:nvSpPr>
          <p:cNvPr id="39938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smtClean="0"/>
          </a:p>
          <a:p>
            <a:endParaRPr lang="pl-PL" smtClean="0"/>
          </a:p>
          <a:p>
            <a:endParaRPr lang="pl-PL" smtClean="0"/>
          </a:p>
          <a:p>
            <a:r>
              <a:rPr lang="pl-PL" b="1" smtClean="0">
                <a:solidFill>
                  <a:srgbClr val="FF0000"/>
                </a:solidFill>
              </a:rPr>
              <a:t>PRODUKTY  PODLEGAJĄCE KONTROLI WETERYNARYJNEJ</a:t>
            </a:r>
          </a:p>
        </p:txBody>
      </p:sp>
      <p:sp>
        <p:nvSpPr>
          <p:cNvPr id="39939" name="pole tekstowe 5"/>
          <p:cNvSpPr txBox="1">
            <a:spLocks noChangeArrowheads="1"/>
          </p:cNvSpPr>
          <p:nvPr/>
        </p:nvSpPr>
        <p:spPr bwMode="auto">
          <a:xfrm>
            <a:off x="4624388" y="5843588"/>
            <a:ext cx="40782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 u="sng"/>
              <a:t>http://algasubojnia.pl/galeria_1.php/</a:t>
            </a:r>
            <a:endParaRPr lang="pl-PL" sz="1200"/>
          </a:p>
        </p:txBody>
      </p:sp>
      <p:pic>
        <p:nvPicPr>
          <p:cNvPr id="39940" name="Symbol zastępczy zawartości 8" descr="http://algasubojnia.pl/img/ubojnia_/large/_1429896307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706688"/>
            <a:ext cx="4038600" cy="2701925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Produkty podlegające kontroli weterynaryjnej</a:t>
            </a:r>
          </a:p>
        </p:txBody>
      </p:sp>
      <p:sp>
        <p:nvSpPr>
          <p:cNvPr id="40962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Firmy sprowadzające matrycowe materiały odniesienia pochodzenia zwierzęcego spoza UE muszą starać się o specjalne zezwolenie</a:t>
            </a:r>
          </a:p>
          <a:p>
            <a:r>
              <a:rPr lang="pl-PL" smtClean="0"/>
              <a:t>Regulacja obejmuje wszystkie kraje UE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Niektóre materiały odniesienia to jednocześnie …</a:t>
            </a:r>
          </a:p>
        </p:txBody>
      </p:sp>
      <p:sp>
        <p:nvSpPr>
          <p:cNvPr id="41986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smtClean="0"/>
          </a:p>
          <a:p>
            <a:endParaRPr lang="pl-PL" smtClean="0"/>
          </a:p>
          <a:p>
            <a:endParaRPr lang="pl-PL" smtClean="0"/>
          </a:p>
          <a:p>
            <a:r>
              <a:rPr lang="pl-PL" b="1" smtClean="0">
                <a:solidFill>
                  <a:srgbClr val="FF0000"/>
                </a:solidFill>
              </a:rPr>
              <a:t>SKAŻONE  GLEBY</a:t>
            </a:r>
          </a:p>
        </p:txBody>
      </p:sp>
      <p:sp>
        <p:nvSpPr>
          <p:cNvPr id="41987" name="pole tekstowe 5"/>
          <p:cNvSpPr txBox="1">
            <a:spLocks noChangeArrowheads="1"/>
          </p:cNvSpPr>
          <p:nvPr/>
        </p:nvSpPr>
        <p:spPr bwMode="auto">
          <a:xfrm>
            <a:off x="4624388" y="5843588"/>
            <a:ext cx="40782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 u="sng"/>
              <a:t>http://www.dwspit.pl/konkurs/feniks5/energia.html</a:t>
            </a:r>
            <a:endParaRPr lang="pl-PL" sz="1200"/>
          </a:p>
        </p:txBody>
      </p:sp>
      <p:pic>
        <p:nvPicPr>
          <p:cNvPr id="41988" name="Symbol zastępczy zawartości 7" descr="http://www.dwspit.pl/konkurs/feniks5/skazenie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774950"/>
            <a:ext cx="4038600" cy="2565400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Skażone gleby</a:t>
            </a:r>
          </a:p>
        </p:txBody>
      </p:sp>
      <p:sp>
        <p:nvSpPr>
          <p:cNvPr id="43010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Import skażonej gleby na teren UE jest zabroniony</a:t>
            </a:r>
          </a:p>
          <a:p>
            <a:r>
              <a:rPr lang="pl-PL" smtClean="0"/>
              <a:t>Firma zamierzająca dokonać takiego importu musi ubiegać się o specjalne zezwolenie.</a:t>
            </a:r>
          </a:p>
          <a:p>
            <a:r>
              <a:rPr lang="pl-PL" smtClean="0"/>
              <a:t>Regulacja obejmuje wszystkie kraje UE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Teoretycznie możliwe jest, że:</a:t>
            </a:r>
          </a:p>
        </p:txBody>
      </p:sp>
      <p:sp>
        <p:nvSpPr>
          <p:cNvPr id="44034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Materiał odniesienia w postaci 0,5 ml czystego heksanu (pentanu, heptanu…) powinien być obłożony akcyzą – w Polsce nie ma ustalonej minimalnej ilości węglowodorów, przy której nie ma takiego obowiązku</a:t>
            </a:r>
          </a:p>
        </p:txBody>
      </p:sp>
      <p:pic>
        <p:nvPicPr>
          <p:cNvPr id="44035" name="irc_mi" descr="http://www.strefatestow.pl/wp-content/uploads/2013/10/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4475" y="3825875"/>
            <a:ext cx="37211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Teoretycznie możliwe jest, że</a:t>
            </a:r>
          </a:p>
        </p:txBody>
      </p:sp>
      <p:sp>
        <p:nvSpPr>
          <p:cNvPr id="45058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Materiał odniesienia w postaci roztworu etanolu w wodzie (lub wina, piwa) powinien być obłożony akcyzą na napoje alkoholowe</a:t>
            </a:r>
          </a:p>
        </p:txBody>
      </p:sp>
      <p:pic>
        <p:nvPicPr>
          <p:cNvPr id="45059" name="irc_mi" descr="http://s.v3.tvp.pl/images/0/4/b/uid_04b04317378f9ec594b5a4c105f1832c1297272569052_width_700_play_0_pos_3_gs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2088" y="3741738"/>
            <a:ext cx="347980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rgbClr val="FF0000"/>
                </a:solidFill>
              </a:rPr>
              <a:t>Dlaczego są takie drogie ???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01850" y="1604963"/>
            <a:ext cx="4897438" cy="4946650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Cel prezentacji</a:t>
            </a:r>
          </a:p>
        </p:txBody>
      </p:sp>
      <p:sp>
        <p:nvSpPr>
          <p:cNvPr id="46082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1989138"/>
            <a:ext cx="4495800" cy="4137025"/>
          </a:xfrm>
        </p:spPr>
        <p:txBody>
          <a:bodyPr/>
          <a:lstStyle/>
          <a:p>
            <a:pPr>
              <a:buFontTx/>
              <a:buNone/>
            </a:pPr>
            <a:r>
              <a:rPr lang="pl-PL" smtClean="0"/>
              <a:t>	Apel o poruszanie na forach krajowych i międzynarodowych problemów dostępności materiałów odniesienia  (i próbek do programów badania biegłości)</a:t>
            </a:r>
          </a:p>
          <a:p>
            <a:pPr>
              <a:buFontTx/>
              <a:buNone/>
            </a:pPr>
            <a:endParaRPr lang="pl-PL" smtClean="0"/>
          </a:p>
        </p:txBody>
      </p:sp>
      <p:pic>
        <p:nvPicPr>
          <p:cNvPr id="46083" name="irc_mi" descr="http://biuletyn.pw.edu.pl/var/ezflow_site/storage/images/nauka-i-dydaktyka/euroanalysis-2013/2413-1-pol-PL/Euroanalysis-2013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24413" y="2112963"/>
            <a:ext cx="3898900" cy="3300412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Dlaczego są takie drogie ?</a:t>
            </a:r>
          </a:p>
        </p:txBody>
      </p:sp>
      <p:sp>
        <p:nvSpPr>
          <p:cNvPr id="19458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Ponieważ:</a:t>
            </a:r>
          </a:p>
          <a:p>
            <a:pPr lvl="1"/>
            <a:r>
              <a:rPr lang="pl-PL" smtClean="0"/>
              <a:t>Trudne może być uzyskanie materiałów wyjściowych</a:t>
            </a:r>
          </a:p>
          <a:p>
            <a:pPr lvl="1"/>
            <a:r>
              <a:rPr lang="pl-PL" smtClean="0"/>
              <a:t>Obróbka materiału może być długotrwała i skomplikowana</a:t>
            </a:r>
          </a:p>
          <a:p>
            <a:pPr lvl="1"/>
            <a:r>
              <a:rPr lang="pl-PL" smtClean="0"/>
              <a:t>Certyfikacja jest procesem długim, pracochłonnym i kosztownym</a:t>
            </a:r>
          </a:p>
          <a:p>
            <a:pPr lvl="1"/>
            <a:r>
              <a:rPr lang="pl-PL" smtClean="0"/>
              <a:t>Wytworzenie materiału oznacza zamrożenie pieniędzy na długo, często na wiele lat</a:t>
            </a:r>
          </a:p>
          <a:p>
            <a:pPr lvl="1"/>
            <a:r>
              <a:rPr lang="pl-PL" smtClean="0"/>
              <a:t>… itd</a:t>
            </a:r>
          </a:p>
          <a:p>
            <a:pPr lvl="1"/>
            <a:endParaRPr lang="pl-PL" smtClean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smtClean="0"/>
              <a:t>To wszystko jest prawda !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Ale są też inne przyczyny wysokich cen materiałów odniesienia</a:t>
            </a:r>
            <a:endParaRPr lang="pl-PL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Materiały odniesienia mogą być:</a:t>
            </a:r>
          </a:p>
        </p:txBody>
      </p:sp>
      <p:sp>
        <p:nvSpPr>
          <p:cNvPr id="21506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sz="2400" smtClean="0"/>
              <a:t>Narkotykami</a:t>
            </a:r>
          </a:p>
          <a:p>
            <a:r>
              <a:rPr lang="pl-PL" sz="2400" smtClean="0"/>
              <a:t>Produktami podwójnego zastosowania</a:t>
            </a:r>
          </a:p>
          <a:p>
            <a:r>
              <a:rPr lang="pl-PL" sz="2400" smtClean="0"/>
              <a:t>Uzbrojeniem</a:t>
            </a:r>
          </a:p>
          <a:p>
            <a:r>
              <a:rPr lang="pl-PL" sz="2400" smtClean="0"/>
              <a:t>Truciznami</a:t>
            </a:r>
          </a:p>
          <a:p>
            <a:r>
              <a:rPr lang="pl-PL" sz="2400" smtClean="0"/>
              <a:t>Produktami uszkadzającymi warstwę ozonową</a:t>
            </a:r>
          </a:p>
          <a:p>
            <a:r>
              <a:rPr lang="pl-PL" sz="2400" smtClean="0"/>
              <a:t>Produktami niebezpiecznymi w transporcie …</a:t>
            </a:r>
          </a:p>
          <a:p>
            <a:r>
              <a:rPr lang="pl-PL" sz="2400" smtClean="0"/>
              <a:t>… itd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08525" y="1989138"/>
            <a:ext cx="3917950" cy="4137025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Niektóre materiały odniesienia to jednocześnie …</a:t>
            </a:r>
          </a:p>
        </p:txBody>
      </p:sp>
      <p:sp>
        <p:nvSpPr>
          <p:cNvPr id="22530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smtClean="0"/>
          </a:p>
          <a:p>
            <a:endParaRPr lang="pl-PL" smtClean="0"/>
          </a:p>
          <a:p>
            <a:endParaRPr lang="pl-PL" smtClean="0"/>
          </a:p>
          <a:p>
            <a:r>
              <a:rPr lang="pl-PL" sz="4400" b="1" smtClean="0">
                <a:solidFill>
                  <a:srgbClr val="FF0000"/>
                </a:solidFill>
              </a:rPr>
              <a:t>NARKOTYKI </a:t>
            </a:r>
          </a:p>
        </p:txBody>
      </p:sp>
      <p:pic>
        <p:nvPicPr>
          <p:cNvPr id="22531" name="irc_mi" descr="http://i.wp.pl/a/f/jpeg/25350/ns_narkotyki_kokaina_640.jpe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722563"/>
            <a:ext cx="4038600" cy="2774950"/>
          </a:xfrm>
        </p:spPr>
      </p:pic>
      <p:sp>
        <p:nvSpPr>
          <p:cNvPr id="22532" name="pole tekstowe 5"/>
          <p:cNvSpPr txBox="1">
            <a:spLocks noChangeArrowheads="1"/>
          </p:cNvSpPr>
          <p:nvPr/>
        </p:nvSpPr>
        <p:spPr bwMode="auto">
          <a:xfrm>
            <a:off x="4624388" y="5843588"/>
            <a:ext cx="40782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/>
              <a:t>http://nasygnale.pl/kat,1025341,title,Oto-najbardziej-popularne-narkotyki-w-Europie,wid,13993303,wiadomosc.html?ticaid=61199b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Narkotyki</a:t>
            </a:r>
          </a:p>
        </p:txBody>
      </p:sp>
      <p:sp>
        <p:nvSpPr>
          <p:cNvPr id="23554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W Polsce (i niektórych innych krajach) kontrolowane są nie tylko czyste związki, ale także roztwory i materiały matrycowe zawierające substancje o działaniu narkotycznym nawet w śladowych ilościach</a:t>
            </a:r>
          </a:p>
          <a:p>
            <a:r>
              <a:rPr lang="pl-PL" smtClean="0"/>
              <a:t>Schemat postępowania: zezwolenie na import – zezwolenie na eksport w kraju eksportera – rejestracja transakcji</a:t>
            </a:r>
          </a:p>
          <a:p>
            <a:r>
              <a:rPr lang="pl-PL" smtClean="0"/>
              <a:t>Okresowe sporządzanie raportów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Materiał odniesienia może być także prekursorem narkotyków</a:t>
            </a:r>
          </a:p>
        </p:txBody>
      </p:sp>
      <p:sp>
        <p:nvSpPr>
          <p:cNvPr id="24578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Do prekursorów narkotyków należą np. toluen i aceton (kategoria 3)</a:t>
            </a:r>
          </a:p>
          <a:p>
            <a:r>
              <a:rPr lang="pl-PL" smtClean="0"/>
              <a:t>Należy ewidencjonować przychód i rozchód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GC corporate powerpoint template - 260208">
  <a:themeElements>
    <a:clrScheme name="LGC corporate powerpoint template - 2602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GC corporate powerpoint template - 2602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GC corporate powerpoint template - 2602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C corporate powerpoint template - 2602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C corporate powerpoint template - 2602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C corporate powerpoint template - 2602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C corporate powerpoint template - 2602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C corporate powerpoint template - 2602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C corporate powerpoint template - 2602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C corporate powerpoint template - 2602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C corporate powerpoint template - 2602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C corporate powerpoint template - 2602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C corporate powerpoint template - 2602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C corporate powerpoint template - 2602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2577</TotalTime>
  <Pages>1</Pages>
  <Words>697</Words>
  <Application>Microsoft Office PowerPoint</Application>
  <PresentationFormat>On-screen Show (4:3)</PresentationFormat>
  <Paragraphs>139</Paragraphs>
  <Slides>30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Szablon projektu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3" baseType="lpstr">
      <vt:lpstr>Arial</vt:lpstr>
      <vt:lpstr>Times New Roman</vt:lpstr>
      <vt:lpstr>LGC corporate powerpoint template - 260208</vt:lpstr>
      <vt:lpstr>Slajd 1</vt:lpstr>
      <vt:lpstr>Materiały odniesienia i certyfikowane materiały odniesienia są …</vt:lpstr>
      <vt:lpstr>Dlaczego są takie drogie ???</vt:lpstr>
      <vt:lpstr>Dlaczego są takie drogie ?</vt:lpstr>
      <vt:lpstr>To wszystko jest prawda !</vt:lpstr>
      <vt:lpstr>Materiały odniesienia mogą być:</vt:lpstr>
      <vt:lpstr>Niektóre materiały odniesienia to jednocześnie …</vt:lpstr>
      <vt:lpstr>Narkotyki</vt:lpstr>
      <vt:lpstr>Materiał odniesienia może być także prekursorem narkotyków</vt:lpstr>
      <vt:lpstr>Materiały odniesienia to jednocześnie…</vt:lpstr>
      <vt:lpstr>Produkty podwójnego zastosowania</vt:lpstr>
      <vt:lpstr>Materiały odniesienia to jednocześnie…</vt:lpstr>
      <vt:lpstr>Związki deuteru</vt:lpstr>
      <vt:lpstr>Niektóre materiały odniesienia to jednocześnie …</vt:lpstr>
      <vt:lpstr>Uzbrojenie </vt:lpstr>
      <vt:lpstr>Niektóre materiały odniesienia to jednocześnie …</vt:lpstr>
      <vt:lpstr>Trucizny</vt:lpstr>
      <vt:lpstr>Niektóre materiały odniesienia to jednocześnie …</vt:lpstr>
      <vt:lpstr>Produkty szkodliwe dla warstwy ozonowej</vt:lpstr>
      <vt:lpstr>Niektóre materiały odniesienia to jednocześnie …</vt:lpstr>
      <vt:lpstr>Produkty niebezpieczne w transporcie</vt:lpstr>
      <vt:lpstr>Matrycowe materiały odniesienia – inne problemy</vt:lpstr>
      <vt:lpstr>WRÓCIŁO NOWE</vt:lpstr>
      <vt:lpstr>Niektóre materiały odniesienia to jednocześnie …</vt:lpstr>
      <vt:lpstr>Produkty podlegające kontroli weterynaryjnej</vt:lpstr>
      <vt:lpstr>Niektóre materiały odniesienia to jednocześnie …</vt:lpstr>
      <vt:lpstr>Skażone gleby</vt:lpstr>
      <vt:lpstr>Teoretycznie możliwe jest, że:</vt:lpstr>
      <vt:lpstr>Teoretycznie możliwe jest, że</vt:lpstr>
      <vt:lpstr>Cel prezentacji</vt:lpstr>
    </vt:vector>
  </TitlesOfParts>
  <Company>LGC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LGC Authorised User</dc:creator>
  <cp:lastModifiedBy>User</cp:lastModifiedBy>
  <cp:revision>849</cp:revision>
  <cp:lastPrinted>2005-12-02T15:02:40Z</cp:lastPrinted>
  <dcterms:created xsi:type="dcterms:W3CDTF">2006-03-15T11:16:56Z</dcterms:created>
  <dcterms:modified xsi:type="dcterms:W3CDTF">2013-11-29T10:55:49Z</dcterms:modified>
</cp:coreProperties>
</file>